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jSydrl4JbFXdFuLzAgh5KIxSDZ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0f00d814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a0f00d814b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f00d8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a0f00d814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0f00d814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a0f00d814b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0f00d814b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a0f00d814b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a0f00d814b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a0f00d814b_2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0f00d814b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a0f00d814b_2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a0f00d814b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a0f00d814b_2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0f00d814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a0f00d814b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717be0e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a717be0ee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a717be0e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a717be0ee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a717be0ee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a717be0ee1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717be0ee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a717be0ee1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717be0ee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a717be0ee1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a717be0ee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a717be0ee1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a717be0ee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a717be0ee1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717be0ee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a717be0ee1_1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a0f00d814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a0f00d814b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a0f00d814b_7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a0f00d814b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0f00d814b_7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a0f00d814b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a0f00d814b_7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a0f00d814b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0b2b0cb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a0b2b0cb8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0b2b0cb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a0b2b0cb8d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jpg"/><Relationship Id="rId4" Type="http://schemas.openxmlformats.org/officeDocument/2006/relationships/image" Target="../media/image35.jp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Relationship Id="rId4" Type="http://schemas.openxmlformats.org/officeDocument/2006/relationships/image" Target="../media/image10.png"/><Relationship Id="rId5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0f00d814b_2_5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a0f00d814b_2_5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simulación en Process Analysis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a0f00d814b_2_5"/>
          <p:cNvSpPr txBox="1"/>
          <p:nvPr/>
        </p:nvSpPr>
        <p:spPr>
          <a:xfrm>
            <a:off x="2187210" y="4706982"/>
            <a:ext cx="31239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a0f00d814b_2_5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1a0f00d814b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3" y="1018598"/>
            <a:ext cx="86010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a0f00d814b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413" y="2534201"/>
            <a:ext cx="8395175" cy="28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/>
          <p:nvPr/>
        </p:nvSpPr>
        <p:spPr>
          <a:xfrm>
            <a:off x="477376" y="239030"/>
            <a:ext cx="6609810" cy="395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477375" y="641723"/>
            <a:ext cx="7877165" cy="24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Simulación en Process Analysis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2187210" y="4706982"/>
            <a:ext cx="3123774" cy="506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604913" y="4760313"/>
            <a:ext cx="762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Podemos observar que en el proceso combinado no tardamos en hacer cada tablero tipo C 12 h y 51 min en cambio en la Celda tardamos 13 h y 3 min.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Los procesos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eficientes son pulidora y ensamblaje.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414"/>
            <a:ext cx="8839201" cy="339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 txBox="1"/>
          <p:nvPr/>
        </p:nvSpPr>
        <p:spPr>
          <a:xfrm>
            <a:off x="477376" y="239030"/>
            <a:ext cx="6609810" cy="395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477375" y="641723"/>
            <a:ext cx="7877165" cy="24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Resultados Process Analysis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414"/>
            <a:ext cx="8839199" cy="297304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/>
          <p:nvPr/>
        </p:nvSpPr>
        <p:spPr>
          <a:xfrm>
            <a:off x="732450" y="4089775"/>
            <a:ext cx="7622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Como mejora se propone el balanceo y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optimización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de estas líneas, recordando, sin embargo, que estas eficiencias en los procesos son relativos a estos dos productos, ya que la empresa fabrica otro tipo de productos con lo que las estaciones de trabajo siempre están en funcionamiento durante el turno de trabajo.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Como proceso de automatización se implementa un robot para el proceso de pintura de los productos, con lo que se reduciría el tiempo de trabajo en esta estación.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 propone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usar una dobladora CNC.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 propone mejorar el proceso de pulido o duplicarlo.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f00d814b_0_0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a0f00d814b_0_0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Resultados Tecnomatix - CELDA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a0f00d814b_0_0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1a0f00d81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88" y="890825"/>
            <a:ext cx="7780074" cy="3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a0f00d814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833925"/>
            <a:ext cx="8839199" cy="95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0f00d814b_2_21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1a0f00d814b_2_21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Resultados Tecnomatix - TIPO C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1a0f00d814b_2_21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1a0f00d814b_2_21"/>
          <p:cNvPicPr preferRelativeResize="0"/>
          <p:nvPr/>
        </p:nvPicPr>
        <p:blipFill rotWithShape="1">
          <a:blip r:embed="rId3">
            <a:alphaModFix/>
          </a:blip>
          <a:srcRect b="0" l="5571" r="0" t="0"/>
          <a:stretch/>
        </p:blipFill>
        <p:spPr>
          <a:xfrm>
            <a:off x="259075" y="4764675"/>
            <a:ext cx="8745351" cy="69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a0f00d814b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50" y="1084462"/>
            <a:ext cx="7877101" cy="347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0f00d814b_2_47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a0f00d814b_2_47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Resultados Process-Mejora</a:t>
            </a:r>
            <a:endParaRPr>
              <a:solidFill>
                <a:srgbClr val="172B7E"/>
              </a:solidFill>
            </a:endParaRPr>
          </a:p>
        </p:txBody>
      </p:sp>
      <p:sp>
        <p:nvSpPr>
          <p:cNvPr id="219" name="Google Shape;219;g1a0f00d814b_2_47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1a0f00d814b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523"/>
            <a:ext cx="8839200" cy="336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0f00d814b_2_56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a0f00d814b_2_56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Resultados Process-Mejora</a:t>
            </a:r>
            <a:endParaRPr>
              <a:solidFill>
                <a:srgbClr val="172B7E"/>
              </a:solidFill>
            </a:endParaRPr>
          </a:p>
        </p:txBody>
      </p:sp>
      <p:sp>
        <p:nvSpPr>
          <p:cNvPr id="227" name="Google Shape;227;g1a0f00d814b_2_56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1a0f00d814b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75" y="911973"/>
            <a:ext cx="8363833" cy="510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0f00d814b_2_27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a0f00d814b_2_27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Resultados Tecnomatix - TipoC-Mejora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a0f00d814b_2_27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1a0f00d814b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523"/>
            <a:ext cx="8839200" cy="395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a0f00d814b_2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41695"/>
            <a:ext cx="8839200" cy="529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0f00d814b_2_33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a0f00d814b_2_33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Resultados Tecnomatix - CELDA-Mejora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a0f00d814b_2_33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1a0f00d814b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25" y="959825"/>
            <a:ext cx="7611300" cy="36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a0f00d814b_2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66550"/>
            <a:ext cx="84582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0f00d814b_3_0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a0f00d814b_3_0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Resultados Mejora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a0f00d814b_3_0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1a0f00d814b_3_0"/>
          <p:cNvSpPr txBox="1"/>
          <p:nvPr/>
        </p:nvSpPr>
        <p:spPr>
          <a:xfrm>
            <a:off x="1155575" y="1652300"/>
            <a:ext cx="7070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Con la implementación de las mejoras, se buscaba la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optimización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 de los procesos que pudieran presentar cuello de botella y por lo tanto mejorar los tiempos. Con la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adición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 de nuevas estaciones de pulido , la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automatización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 de doblado y de pintura, este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último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 mediante una celda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robótica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, se ha buscado esta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optimización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Debido a que el tablero tipo C  es prioritario para la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 de la empresa, se ha analizado de manera independiente a la celda, con lo que  se evidencian diferencias de balance, pues las estaciones se liberan para dar prioridad al tablero tipo C.  En los tiempos de inactividad o de espera se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 produciendo otras piezas o productos que fabrica la empresa.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1428818" y="915376"/>
            <a:ext cx="6201268" cy="97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b="0" i="0" lang="es-ES" sz="4000" u="none" cap="none" strike="noStrike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 </a:t>
            </a:r>
            <a:endParaRPr b="0" i="0" sz="40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2"/>
          <p:cNvCxnSpPr/>
          <p:nvPr/>
        </p:nvCxnSpPr>
        <p:spPr>
          <a:xfrm>
            <a:off x="1471366" y="2130584"/>
            <a:ext cx="581011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0" name="Google Shape;90;p2"/>
          <p:cNvSpPr txBox="1"/>
          <p:nvPr/>
        </p:nvSpPr>
        <p:spPr>
          <a:xfrm>
            <a:off x="2561123" y="2503500"/>
            <a:ext cx="393665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David Parrado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David Saavedra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Robert Rodríguez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Juan Tejeiro</a:t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Julián Ortiz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Mateo García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1428818" y="4501571"/>
            <a:ext cx="6201268" cy="97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Facultad Ingeniería –Ingeniería de Manufactura- Sede Bogotá</a:t>
            </a:r>
            <a:endParaRPr b="0" i="0" sz="18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a717be0ee1_0_0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Faccel-Avance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a717be0ee1_0_0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SOFTWARE  MES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a717be0ee1_0_0"/>
          <p:cNvSpPr txBox="1"/>
          <p:nvPr/>
        </p:nvSpPr>
        <p:spPr>
          <a:xfrm>
            <a:off x="2187210" y="4706982"/>
            <a:ext cx="31239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a717be0ee1_0_0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1a717be0e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25" y="2565273"/>
            <a:ext cx="8090350" cy="351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a717be0ee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950" y="1129550"/>
            <a:ext cx="2116100" cy="11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717be0ee1_0_9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Faccel-Avance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a717be0ee1_0_9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SOFTWARE  MES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a717be0ee1_0_9"/>
          <p:cNvSpPr txBox="1"/>
          <p:nvPr/>
        </p:nvSpPr>
        <p:spPr>
          <a:xfrm>
            <a:off x="2187210" y="4706982"/>
            <a:ext cx="31239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a717be0ee1_0_9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a717be0ee1_0_9"/>
          <p:cNvSpPr txBox="1"/>
          <p:nvPr/>
        </p:nvSpPr>
        <p:spPr>
          <a:xfrm>
            <a:off x="1471350" y="2516699"/>
            <a:ext cx="62013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ES" sz="4000">
                <a:solidFill>
                  <a:srgbClr val="172B7E"/>
                </a:solidFill>
              </a:rPr>
              <a:t>MONITOREO DEL PROCESO DE PRODUCCIÓN</a:t>
            </a:r>
            <a:endParaRPr b="0" i="0" sz="40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717be0ee1_1_1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Faccel-Avance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a717be0ee1_1_1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SOFTWARE  MES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a717be0ee1_1_1"/>
          <p:cNvSpPr txBox="1"/>
          <p:nvPr/>
        </p:nvSpPr>
        <p:spPr>
          <a:xfrm>
            <a:off x="2187210" y="4706982"/>
            <a:ext cx="31239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a717be0ee1_1_1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1a717be0ee1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50" y="2278798"/>
            <a:ext cx="8479909" cy="351805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a717be0ee1_1_1"/>
          <p:cNvSpPr txBox="1"/>
          <p:nvPr/>
        </p:nvSpPr>
        <p:spPr>
          <a:xfrm>
            <a:off x="259075" y="1145413"/>
            <a:ext cx="53979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500"/>
              <a:buChar char="-"/>
            </a:pPr>
            <a:r>
              <a:rPr lang="es-ES" sz="2500">
                <a:solidFill>
                  <a:srgbClr val="172B7E"/>
                </a:solidFill>
              </a:rPr>
              <a:t>Pedidos realizados por el </a:t>
            </a:r>
            <a:r>
              <a:rPr lang="es-ES" sz="2500">
                <a:solidFill>
                  <a:srgbClr val="172B7E"/>
                </a:solidFill>
              </a:rPr>
              <a:t>cliente</a:t>
            </a:r>
            <a:endParaRPr b="0" i="0" sz="25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717be0ee1_1_12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Faccel-Avance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a717be0ee1_1_12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SOFTWARE  MES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a717be0ee1_1_12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a717be0ee1_1_12"/>
          <p:cNvSpPr txBox="1"/>
          <p:nvPr/>
        </p:nvSpPr>
        <p:spPr>
          <a:xfrm>
            <a:off x="259075" y="1145425"/>
            <a:ext cx="80955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500"/>
              <a:buChar char="-"/>
            </a:pPr>
            <a:r>
              <a:rPr lang="es-ES" sz="2500">
                <a:solidFill>
                  <a:srgbClr val="172B7E"/>
                </a:solidFill>
              </a:rPr>
              <a:t>Orden y seguimiento de fabricación.</a:t>
            </a:r>
            <a:endParaRPr b="0" i="0" sz="25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1a717be0ee1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03" y="2168075"/>
            <a:ext cx="7765383" cy="17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a717be0ee1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00" y="4258775"/>
            <a:ext cx="7765374" cy="1730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717be0ee1_1_23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Faccel-Avance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a717be0ee1_1_23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SOFTWARE  MES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a717be0ee1_1_23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a717be0ee1_1_23"/>
          <p:cNvSpPr txBox="1"/>
          <p:nvPr/>
        </p:nvSpPr>
        <p:spPr>
          <a:xfrm>
            <a:off x="259075" y="1145413"/>
            <a:ext cx="53979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500"/>
              <a:buChar char="-"/>
            </a:pPr>
            <a:r>
              <a:rPr lang="es-ES" sz="2500">
                <a:solidFill>
                  <a:srgbClr val="172B7E"/>
                </a:solidFill>
              </a:rPr>
              <a:t>Verificación de inventario.</a:t>
            </a:r>
            <a:endParaRPr b="0" i="0" sz="25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1a717be0ee1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50" y="2278821"/>
            <a:ext cx="7877100" cy="333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717be0ee1_1_33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Faccel-Avance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a717be0ee1_1_33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SOFTWARE  MES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a717be0ee1_1_33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1a717be0ee1_1_33"/>
          <p:cNvSpPr txBox="1"/>
          <p:nvPr/>
        </p:nvSpPr>
        <p:spPr>
          <a:xfrm>
            <a:off x="259075" y="1145425"/>
            <a:ext cx="801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500"/>
              <a:buChar char="-"/>
            </a:pPr>
            <a:r>
              <a:rPr lang="es-ES" sz="2500">
                <a:solidFill>
                  <a:srgbClr val="172B7E"/>
                </a:solidFill>
              </a:rPr>
              <a:t>Generación de </a:t>
            </a:r>
            <a:r>
              <a:rPr lang="es-ES" sz="2500">
                <a:solidFill>
                  <a:srgbClr val="172B7E"/>
                </a:solidFill>
              </a:rPr>
              <a:t>órdenes</a:t>
            </a:r>
            <a:r>
              <a:rPr lang="es-ES" sz="2500">
                <a:solidFill>
                  <a:srgbClr val="172B7E"/>
                </a:solidFill>
              </a:rPr>
              <a:t> de compra.</a:t>
            </a:r>
            <a:endParaRPr b="0" i="0" sz="25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1a717be0ee1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00" y="2278830"/>
            <a:ext cx="8013600" cy="343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717be0ee1_1_42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Faccel-Avance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a717be0ee1_1_42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SOFTWARE  MES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a717be0ee1_1_42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1a717be0ee1_1_42"/>
          <p:cNvSpPr txBox="1"/>
          <p:nvPr/>
        </p:nvSpPr>
        <p:spPr>
          <a:xfrm>
            <a:off x="259075" y="1145425"/>
            <a:ext cx="801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500"/>
              <a:buChar char="-"/>
            </a:pPr>
            <a:r>
              <a:rPr lang="es-ES" sz="2500">
                <a:solidFill>
                  <a:srgbClr val="172B7E"/>
                </a:solidFill>
              </a:rPr>
              <a:t>Lista de materiales usados por producto</a:t>
            </a:r>
            <a:endParaRPr b="0" i="0" sz="25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1a717be0ee1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13" y="2017525"/>
            <a:ext cx="6915180" cy="3971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717be0ee1_1_51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Faccel-Avance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a717be0ee1_1_51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SOFTWARE  MES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a717be0ee1_1_51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a717be0ee1_1_51"/>
          <p:cNvSpPr txBox="1"/>
          <p:nvPr/>
        </p:nvSpPr>
        <p:spPr>
          <a:xfrm>
            <a:off x="259075" y="1145425"/>
            <a:ext cx="801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500"/>
              <a:buChar char="-"/>
            </a:pPr>
            <a:r>
              <a:rPr lang="es-ES" sz="2500">
                <a:solidFill>
                  <a:srgbClr val="172B7E"/>
                </a:solidFill>
              </a:rPr>
              <a:t>Lista de operaciones requeridas para fabricación.</a:t>
            </a:r>
            <a:endParaRPr b="0" i="0" sz="25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1a717be0ee1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87" y="2527925"/>
            <a:ext cx="8514224" cy="27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a0f00d814b_7_0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Faccel-Avance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a0f00d814b_7_0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SOFTWARE  MES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a0f00d814b_7_0"/>
          <p:cNvSpPr txBox="1"/>
          <p:nvPr/>
        </p:nvSpPr>
        <p:spPr>
          <a:xfrm>
            <a:off x="2187210" y="4706982"/>
            <a:ext cx="31239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a0f00d814b_7_0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a0f00d814b_7_0"/>
          <p:cNvSpPr txBox="1"/>
          <p:nvPr/>
        </p:nvSpPr>
        <p:spPr>
          <a:xfrm>
            <a:off x="1471350" y="2516699"/>
            <a:ext cx="62013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ES" sz="4000">
                <a:solidFill>
                  <a:srgbClr val="172B7E"/>
                </a:solidFill>
              </a:rPr>
              <a:t>Proceso</a:t>
            </a:r>
            <a:r>
              <a:rPr lang="es-ES" sz="4000">
                <a:solidFill>
                  <a:srgbClr val="172B7E"/>
                </a:solidFill>
              </a:rPr>
              <a:t> a robotizar</a:t>
            </a:r>
            <a:endParaRPr sz="4000">
              <a:solidFill>
                <a:srgbClr val="172B7E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72B7E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ES" sz="4000">
                <a:solidFill>
                  <a:srgbClr val="172B7E"/>
                </a:solidFill>
              </a:rPr>
              <a:t>Pintura</a:t>
            </a:r>
            <a:endParaRPr sz="4000">
              <a:solidFill>
                <a:srgbClr val="172B7E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a0f00d814b_7_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¿Por qué este proceso?</a:t>
            </a:r>
            <a:endParaRPr/>
          </a:p>
        </p:txBody>
      </p:sp>
      <p:sp>
        <p:nvSpPr>
          <p:cNvPr id="344" name="Google Shape;344;g1a0f00d814b_7_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No es un proceso que genere waiting time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La razón de rechazo de los productos son mayormente por fallos en la calidad del acabado de la pintura.</a:t>
            </a:r>
            <a:endParaRPr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-E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477376" y="239030"/>
            <a:ext cx="6609810" cy="395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b="0" i="0" sz="24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477375" y="641723"/>
            <a:ext cx="7877165" cy="24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CONTENIDO</a:t>
            </a:r>
            <a:endParaRPr b="0" i="0" sz="14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2187210" y="4706982"/>
            <a:ext cx="3123774" cy="506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900" u="none" cap="none" strike="noStrike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477375" y="1595425"/>
            <a:ext cx="32487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Descripción de planta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Línea de procesos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Productos a evaluar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Descripción de procesos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Diferencias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Inventarios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Diagramas VSM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▪"/>
            </a:pPr>
            <a:r>
              <a:rPr lang="es-ES" sz="1800">
                <a:solidFill>
                  <a:srgbClr val="595959"/>
                </a:solidFill>
              </a:rPr>
              <a:t>Análisis</a:t>
            </a:r>
            <a:endParaRPr sz="1800">
              <a:solidFill>
                <a:srgbClr val="595959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▪"/>
            </a:pPr>
            <a:r>
              <a:rPr lang="es-ES" sz="1800">
                <a:solidFill>
                  <a:srgbClr val="595959"/>
                </a:solidFill>
              </a:rPr>
              <a:t>Mejora</a:t>
            </a:r>
            <a:endParaRPr sz="1800">
              <a:solidFill>
                <a:srgbClr val="595959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▪"/>
            </a:pPr>
            <a:r>
              <a:rPr lang="es-ES" sz="1800">
                <a:solidFill>
                  <a:srgbClr val="595959"/>
                </a:solidFill>
              </a:rPr>
              <a:t>MES</a:t>
            </a:r>
            <a:endParaRPr sz="1800">
              <a:solidFill>
                <a:srgbClr val="595959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▪"/>
            </a:pPr>
            <a:r>
              <a:rPr lang="es-ES" sz="1800">
                <a:solidFill>
                  <a:srgbClr val="595959"/>
                </a:solidFill>
              </a:rPr>
              <a:t>Conclusiones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8520" y="770814"/>
            <a:ext cx="3300548" cy="14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9955" y="2445755"/>
            <a:ext cx="4389121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1a0f00d814b_7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288625"/>
            <a:ext cx="8324850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a0f00d814b_7_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Diferencia de tiempos</a:t>
            </a:r>
            <a:endParaRPr/>
          </a:p>
        </p:txBody>
      </p:sp>
      <p:sp>
        <p:nvSpPr>
          <p:cNvPr id="355" name="Google Shape;355;g1a0f00d814b_7_1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-ES"/>
              <a:t>Al emplear el robot Fanuc M7 10IC el tiempo empleado en el proceso de pintura pasa de 4 horas a 3.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200">
                <a:solidFill>
                  <a:srgbClr val="E03A00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/>
        </p:nvSpPr>
        <p:spPr>
          <a:xfrm>
            <a:off x="477376" y="239030"/>
            <a:ext cx="6609810" cy="395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477375" y="641723"/>
            <a:ext cx="7877165" cy="24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 sz="1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DESCRIPCIÓN DE PLANTA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2187210" y="4706982"/>
            <a:ext cx="3123774" cy="506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291446" y="1225625"/>
            <a:ext cx="856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Ubicada en Duitama-</a:t>
            </a:r>
            <a:r>
              <a:rPr lang="es-ES" sz="1800">
                <a:solidFill>
                  <a:srgbClr val="595959"/>
                </a:solidFill>
              </a:rPr>
              <a:t>Boyacá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Fabricante de tableros y celdas como insumos para la industria eléctrica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132679" y="2935012"/>
            <a:ext cx="3134136" cy="235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2552" y="2872603"/>
            <a:ext cx="3300551" cy="247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974" y="2601459"/>
            <a:ext cx="2350601" cy="313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/>
        </p:nvSpPr>
        <p:spPr>
          <a:xfrm>
            <a:off x="477376" y="239030"/>
            <a:ext cx="6609810" cy="395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477375" y="641723"/>
            <a:ext cx="7877165" cy="24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 sz="1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s-ES">
                <a:solidFill>
                  <a:srgbClr val="172B7E"/>
                </a:solidFill>
              </a:rPr>
              <a:t>Í</a:t>
            </a:r>
            <a:r>
              <a:rPr lang="es-ES" sz="1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NEA DE PROCESOS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2187210" y="4706982"/>
            <a:ext cx="3123774" cy="506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477377" y="1466975"/>
            <a:ext cx="31167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Cortadora CNC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Pulido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Dobladora Automática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Troqueladora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Soldadura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Limpieza con químico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Pintura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Horneada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Ensamble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Embalaje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Inventario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Calidad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9097" y="1381523"/>
            <a:ext cx="2408068" cy="18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3888" y="1381523"/>
            <a:ext cx="2303416" cy="409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3973250" y="3761687"/>
            <a:ext cx="1959761" cy="146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/>
        </p:nvSpPr>
        <p:spPr>
          <a:xfrm>
            <a:off x="477376" y="239030"/>
            <a:ext cx="6609810" cy="395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477375" y="641723"/>
            <a:ext cx="7877165" cy="24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 sz="1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PRODUCTOS A EVALUAR Y </a:t>
            </a:r>
            <a:r>
              <a:rPr lang="es-ES">
                <a:solidFill>
                  <a:srgbClr val="172B7E"/>
                </a:solidFill>
              </a:rPr>
              <a:t>DESCRIPCIÓN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536" y="1116300"/>
            <a:ext cx="3877463" cy="38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50" y="1116305"/>
            <a:ext cx="2905538" cy="387403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1055975" y="5315050"/>
            <a:ext cx="24951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595959"/>
                </a:solidFill>
              </a:rPr>
              <a:t>CELDA DE MEDIDA</a:t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5615088" y="5315050"/>
            <a:ext cx="24951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595959"/>
                </a:solidFill>
              </a:rPr>
              <a:t>TABLERO TIPO 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0b2b0cb8d_0_0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a0b2b0cb8d_0_0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 sz="1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DIAGRAMAS VSM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a0b2b0cb8d_0_0"/>
          <p:cNvSpPr txBox="1"/>
          <p:nvPr/>
        </p:nvSpPr>
        <p:spPr>
          <a:xfrm>
            <a:off x="2187210" y="4706982"/>
            <a:ext cx="31239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a0b2b0cb8d_0_0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1a0b2b0cb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523"/>
            <a:ext cx="8839203" cy="347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0b2b0cb8d_0_11"/>
          <p:cNvSpPr txBox="1"/>
          <p:nvPr/>
        </p:nvSpPr>
        <p:spPr>
          <a:xfrm>
            <a:off x="477376" y="239030"/>
            <a:ext cx="6609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a0b2b0cb8d_0_11"/>
          <p:cNvSpPr txBox="1"/>
          <p:nvPr/>
        </p:nvSpPr>
        <p:spPr>
          <a:xfrm>
            <a:off x="477375" y="641723"/>
            <a:ext cx="787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 sz="1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DIAGRAMAS VSM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a0b2b0cb8d_0_11"/>
          <p:cNvSpPr txBox="1"/>
          <p:nvPr/>
        </p:nvSpPr>
        <p:spPr>
          <a:xfrm>
            <a:off x="2187210" y="4706982"/>
            <a:ext cx="31239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a0b2b0cb8d_0_11"/>
          <p:cNvSpPr txBox="1"/>
          <p:nvPr/>
        </p:nvSpPr>
        <p:spPr>
          <a:xfrm>
            <a:off x="259080" y="6294120"/>
            <a:ext cx="31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1a0b2b0cb8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525"/>
            <a:ext cx="8856399" cy="37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/>
        </p:nvSpPr>
        <p:spPr>
          <a:xfrm>
            <a:off x="477376" y="239030"/>
            <a:ext cx="6609810" cy="395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Proyecto Integrador empresa Faccel</a:t>
            </a:r>
            <a:endParaRPr sz="2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477375" y="641723"/>
            <a:ext cx="7877165" cy="24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400"/>
              <a:buFont typeface="Arial"/>
              <a:buNone/>
            </a:pPr>
            <a:r>
              <a:rPr lang="es-ES">
                <a:solidFill>
                  <a:srgbClr val="172B7E"/>
                </a:solidFill>
              </a:rPr>
              <a:t>simulación en Process Analysis</a:t>
            </a:r>
            <a:endParaRPr sz="1400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2187210" y="4706982"/>
            <a:ext cx="3123774" cy="506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Facultad de Ingeniería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900">
                <a:solidFill>
                  <a:srgbClr val="F2E6CC"/>
                </a:solidFill>
                <a:latin typeface="Arial"/>
                <a:ea typeface="Arial"/>
                <a:cs typeface="Arial"/>
                <a:sym typeface="Arial"/>
              </a:rPr>
              <a:t>Sede Bogota</a:t>
            </a:r>
            <a:endParaRPr i="1" sz="900">
              <a:solidFill>
                <a:srgbClr val="F2E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" y="986588"/>
            <a:ext cx="8716478" cy="285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937" y="3840707"/>
            <a:ext cx="8796764" cy="1877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antilla-presentac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2018-07-09T16:33:10Z</dcterms:created>
  <dc:creator>Shayu Garnica</dc:creator>
</cp:coreProperties>
</file>